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jp7brCHKY9XOujxPP86pXPavAz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9db552c6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9db552c6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a4df1091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a4df1091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a4a75712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11a4a75712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a4a75712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g11a4a75712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9db552c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9db552c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hyperlink" Target="https://discuss.pytorch.org/t/lstm-gru-gate-weights/2807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10" Type="http://schemas.openxmlformats.org/officeDocument/2006/relationships/hyperlink" Target="https://knoow.net/ciencinformtelec/informatica/frame/" TargetMode="External"/><Relationship Id="rId9" Type="http://schemas.openxmlformats.org/officeDocument/2006/relationships/hyperlink" Target="https://www.amazon.com/William-Shakespeare-Boyfriend-Girlfriend-Parchment/dp/B07WQQCTC6?th=1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23.png"/><Relationship Id="rId7" Type="http://schemas.openxmlformats.org/officeDocument/2006/relationships/hyperlink" Target="https://towardsdatascience.com/beginners-guide-to-speech-analysis-4690ca7a7c05" TargetMode="External"/><Relationship Id="rId8" Type="http://schemas.openxmlformats.org/officeDocument/2006/relationships/hyperlink" Target="https://news.yahoo.com/irrational-price-dogecoin-says-crypto-155601082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hyperlink" Target="https://media.springernature.com/lw685/springer-static/image/art%3A10.1186%2Fs40537-021-00444-8/MediaObjects/40537_2021_444_Fig7_HTML.png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hyperlink" Target="https://media.springernature.com/lw685/springer-static/image/art%3A10.1186%2Fs40537-021-00444-8/MediaObjects/40537_2021_444_Fig7_HTML.p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hyperlink" Target="https://www.youtube.com/watch?v=zB_2q-UUZ4s&amp;t=17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077"/>
              <a:t>11-785: Recitation 8 </a:t>
            </a:r>
            <a:r>
              <a:rPr lang="en" sz="3077"/>
              <a:t>(Spring 22)</a:t>
            </a:r>
            <a:endParaRPr sz="3077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800"/>
              <a:t>RNN Basics </a:t>
            </a:r>
            <a:endParaRPr sz="480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Aparajith, Soumya, Shreyas, Lavanya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db552c68_0_6"/>
          <p:cNvSpPr txBox="1"/>
          <p:nvPr>
            <p:ph type="title"/>
          </p:nvPr>
        </p:nvSpPr>
        <p:spPr>
          <a:xfrm>
            <a:off x="311700" y="25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Torch example to understand parameters and shapes</a:t>
            </a:r>
            <a:endParaRPr/>
          </a:p>
        </p:txBody>
      </p:sp>
      <p:sp>
        <p:nvSpPr>
          <p:cNvPr id="136" name="Google Shape;136;g119db552c68_0_6"/>
          <p:cNvSpPr txBox="1"/>
          <p:nvPr>
            <p:ph idx="1" type="body"/>
          </p:nvPr>
        </p:nvSpPr>
        <p:spPr>
          <a:xfrm>
            <a:off x="486375" y="2897075"/>
            <a:ext cx="422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output shapes</a:t>
            </a:r>
            <a:endParaRPr/>
          </a:p>
        </p:txBody>
      </p:sp>
      <p:pic>
        <p:nvPicPr>
          <p:cNvPr id="137" name="Google Shape;137;g119db552c68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138" y="917475"/>
            <a:ext cx="5572125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g119db552c68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25" y="3510600"/>
            <a:ext cx="5286375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119db552c68_0_6"/>
          <p:cNvSpPr txBox="1"/>
          <p:nvPr/>
        </p:nvSpPr>
        <p:spPr>
          <a:xfrm>
            <a:off x="6584150" y="4816925"/>
            <a:ext cx="4228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https://towardsdatascience.com/lstms-in-pytorch-528b0440244</a:t>
            </a:r>
            <a:endParaRPr sz="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Caution in PyTorch Implementation</a:t>
            </a:r>
            <a:endParaRPr/>
          </a:p>
        </p:txBody>
      </p:sp>
      <p:pic>
        <p:nvPicPr>
          <p:cNvPr id="145" name="Google Shape;14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75" y="1152474"/>
            <a:ext cx="8130050" cy="25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2"/>
          <p:cNvSpPr txBox="1"/>
          <p:nvPr/>
        </p:nvSpPr>
        <p:spPr>
          <a:xfrm>
            <a:off x="679400" y="3546275"/>
            <a:ext cx="7128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Questions: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are weight_ih and weight_hh?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to interpret the dimensions?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Which version of LSTM is this?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should you use initialization (e.g. Xavier, Kaiming)?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Caution in PyTorch Implementation</a:t>
            </a:r>
            <a:endParaRPr/>
          </a:p>
        </p:txBody>
      </p:sp>
      <p:pic>
        <p:nvPicPr>
          <p:cNvPr id="152" name="Google Shape;15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75" y="1152474"/>
            <a:ext cx="8130050" cy="25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3"/>
          <p:cNvSpPr txBox="1"/>
          <p:nvPr/>
        </p:nvSpPr>
        <p:spPr>
          <a:xfrm>
            <a:off x="679400" y="3546275"/>
            <a:ext cx="7755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Questions: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are weight_ih and weight_hh? </a:t>
            </a: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Input weights and hidden weights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to interpret the dimensions? </a:t>
            </a: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Input, forget, cell, and output weights stacked </a:t>
            </a:r>
            <a:r>
              <a:rPr b="0" i="0" lang="en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reference</a:t>
            </a:r>
            <a:r>
              <a:rPr b="0" i="0" lang="en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Which version of LSTM is this? </a:t>
            </a: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Wikipedia version (no peephole connection)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should you use initialization (e.g. Xavier, Kaiming)?</a:t>
            </a: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0000"/>
                </a:solidFill>
              </a:rPr>
              <a:t>W</a:t>
            </a: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 initialize each one of four (three if GRU) matrices separately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Performance per LSTM Component</a:t>
            </a:r>
            <a:endParaRPr/>
          </a:p>
        </p:txBody>
      </p:sp>
      <p:sp>
        <p:nvSpPr>
          <p:cNvPr id="159" name="Google Shape;159;p14"/>
          <p:cNvSpPr txBox="1"/>
          <p:nvPr/>
        </p:nvSpPr>
        <p:spPr>
          <a:xfrm>
            <a:off x="6196197" y="997075"/>
            <a:ext cx="2947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(Greff et al. 2017: </a:t>
            </a:r>
            <a:r>
              <a:rPr b="0" i="1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LSTM: A Search Space Odyssey</a:t>
            </a: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4"/>
          <p:cNvSpPr txBox="1"/>
          <p:nvPr/>
        </p:nvSpPr>
        <p:spPr>
          <a:xfrm>
            <a:off x="462150" y="4403475"/>
            <a:ext cx="82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CIFG: GRU, NP: No peepholes, FGR: Full gate recurrence, NOG: No output gate, NIG: No input gate, </a:t>
            </a:r>
            <a:r>
              <a:rPr b="1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NFG: No forget gate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NIAF: No input activation function, </a:t>
            </a:r>
            <a:r>
              <a:rPr b="1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NOAF: No output activation function</a:t>
            </a:r>
            <a:r>
              <a:rPr b="0" i="0" lang="en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424450"/>
            <a:ext cx="8365198" cy="28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Performance per LSTM Component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67" name="Google Shape;1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2675" y="1152475"/>
            <a:ext cx="4694700" cy="34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5"/>
          <p:cNvSpPr txBox="1"/>
          <p:nvPr/>
        </p:nvSpPr>
        <p:spPr>
          <a:xfrm>
            <a:off x="2481452" y="4552575"/>
            <a:ext cx="4694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(J</a:t>
            </a: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ozefowicz et al. 2015:</a:t>
            </a: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1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Empirical Exploration of Recurrent Network Architectures</a:t>
            </a:r>
            <a:r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5"/>
          <p:cNvSpPr/>
          <p:nvPr/>
        </p:nvSpPr>
        <p:spPr>
          <a:xfrm>
            <a:off x="2492875" y="1866525"/>
            <a:ext cx="43206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GRU Cell</a:t>
            </a:r>
            <a:endParaRPr b="1"/>
          </a:p>
        </p:txBody>
      </p:sp>
      <p:pic>
        <p:nvPicPr>
          <p:cNvPr id="175" name="Google Shape;175;p10"/>
          <p:cNvPicPr preferRelativeResize="0"/>
          <p:nvPr/>
        </p:nvPicPr>
        <p:blipFill rotWithShape="1">
          <a:blip r:embed="rId3">
            <a:alphaModFix/>
          </a:blip>
          <a:srcRect b="11613" l="5051" r="0" t="0"/>
          <a:stretch/>
        </p:blipFill>
        <p:spPr>
          <a:xfrm>
            <a:off x="1050675" y="1097500"/>
            <a:ext cx="7386648" cy="261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0"/>
          <p:cNvSpPr txBox="1"/>
          <p:nvPr/>
        </p:nvSpPr>
        <p:spPr>
          <a:xfrm>
            <a:off x="1584800" y="4090750"/>
            <a:ext cx="583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GRUs can’t count! </a:t>
            </a: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(Weiss et al. 2018: </a:t>
            </a:r>
            <a:r>
              <a:rPr b="0" i="1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the Practical Computational Power of Finite Precision RNNs for Language Recognition</a:t>
            </a: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Bidirectional RNN</a:t>
            </a:r>
            <a:endParaRPr b="1"/>
          </a:p>
        </p:txBody>
      </p:sp>
      <p:pic>
        <p:nvPicPr>
          <p:cNvPr id="182" name="Google Shape;18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838" y="1195825"/>
            <a:ext cx="7896327" cy="357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a4df10919_1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Actual Network with BRNNs:</a:t>
            </a:r>
            <a:endParaRPr b="1"/>
          </a:p>
        </p:txBody>
      </p:sp>
      <p:sp>
        <p:nvSpPr>
          <p:cNvPr id="188" name="Google Shape;188;g11a4df10919_1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g11a4df10919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49301" cy="35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11a4df10919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3175" y="1152475"/>
            <a:ext cx="4619250" cy="373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1a4a757125_0_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Sequential Data</a:t>
            </a:r>
            <a:endParaRPr/>
          </a:p>
        </p:txBody>
      </p:sp>
      <p:sp>
        <p:nvSpPr>
          <p:cNvPr id="61" name="Google Shape;61;g11a4a757125_0_1"/>
          <p:cNvSpPr txBox="1"/>
          <p:nvPr>
            <p:ph idx="1" type="body"/>
          </p:nvPr>
        </p:nvSpPr>
        <p:spPr>
          <a:xfrm>
            <a:off x="311700" y="1152475"/>
            <a:ext cx="85206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from which various inputs are </a:t>
            </a:r>
            <a:r>
              <a:rPr lang="en"/>
              <a:t>dependent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Examples: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Text</a:t>
            </a:r>
            <a:r>
              <a:rPr lang="en"/>
              <a:t>: </a:t>
            </a:r>
            <a:r>
              <a:rPr i="1" lang="en"/>
              <a:t>“Hi. How are you doing today?”</a:t>
            </a:r>
            <a:endParaRPr i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Audio/speech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Video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Any other </a:t>
            </a:r>
            <a:r>
              <a:rPr lang="en"/>
              <a:t>time series</a:t>
            </a:r>
            <a:r>
              <a:rPr lang="en"/>
              <a:t> data like </a:t>
            </a:r>
            <a:r>
              <a:rPr lang="en"/>
              <a:t>stock price, daily temperature, etc.</a:t>
            </a:r>
            <a:endParaRPr/>
          </a:p>
        </p:txBody>
      </p:sp>
      <p:pic>
        <p:nvPicPr>
          <p:cNvPr id="62" name="Google Shape;62;g11a4a757125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025" y="3243938"/>
            <a:ext cx="3125924" cy="11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g11a4a757125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073" y="1017723"/>
            <a:ext cx="2229825" cy="147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g11a4a757125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8075" y="3063213"/>
            <a:ext cx="2164266" cy="14778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" name="Google Shape;65;g11a4a757125_0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10100" y="2670325"/>
            <a:ext cx="1643576" cy="20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11a4a757125_0_1"/>
          <p:cNvSpPr txBox="1"/>
          <p:nvPr>
            <p:ph idx="1" type="body"/>
          </p:nvPr>
        </p:nvSpPr>
        <p:spPr>
          <a:xfrm>
            <a:off x="438025" y="4541075"/>
            <a:ext cx="22299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sz="800"/>
              <a:t>Reference: </a:t>
            </a:r>
            <a:r>
              <a:rPr lang="en" sz="800" u="sng">
                <a:solidFill>
                  <a:schemeClr val="hlink"/>
                </a:solidFill>
                <a:hlinkClick r:id="rId7"/>
              </a:rPr>
              <a:t>Audio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8"/>
              </a:rPr>
              <a:t>Stock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9"/>
              </a:rPr>
              <a:t>Text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0"/>
              </a:rPr>
              <a:t>Video</a:t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a4a757125_0_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Data Modeling	</a:t>
            </a:r>
            <a:endParaRPr/>
          </a:p>
        </p:txBody>
      </p:sp>
      <p:sp>
        <p:nvSpPr>
          <p:cNvPr id="72" name="Google Shape;72;g11a4a757125_0_10"/>
          <p:cNvSpPr txBox="1"/>
          <p:nvPr>
            <p:ph idx="1" type="body"/>
          </p:nvPr>
        </p:nvSpPr>
        <p:spPr>
          <a:xfrm>
            <a:off x="311700" y="4072375"/>
            <a:ext cx="85206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sz="800"/>
              <a:t>(https://i.stack.imgur.com/b4sus.jpg)</a:t>
            </a:r>
            <a:endParaRPr sz="800"/>
          </a:p>
        </p:txBody>
      </p:sp>
      <p:pic>
        <p:nvPicPr>
          <p:cNvPr id="73" name="Google Shape;73;g11a4a757125_0_10"/>
          <p:cNvPicPr preferRelativeResize="0"/>
          <p:nvPr/>
        </p:nvPicPr>
        <p:blipFill rotWithShape="1">
          <a:blip r:embed="rId3">
            <a:alphaModFix/>
          </a:blip>
          <a:srcRect b="0" l="0" r="86444" t="0"/>
          <a:stretch/>
        </p:blipFill>
        <p:spPr>
          <a:xfrm>
            <a:off x="311700" y="1210125"/>
            <a:ext cx="1155024" cy="28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g11a4a757125_0_10"/>
          <p:cNvPicPr preferRelativeResize="0"/>
          <p:nvPr/>
        </p:nvPicPr>
        <p:blipFill rotWithShape="1">
          <a:blip r:embed="rId3">
            <a:alphaModFix/>
          </a:blip>
          <a:srcRect b="0" l="13636" r="66737" t="0"/>
          <a:stretch/>
        </p:blipFill>
        <p:spPr>
          <a:xfrm>
            <a:off x="4705475" y="1057325"/>
            <a:ext cx="1672224" cy="28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11a4a757125_0_10"/>
          <p:cNvSpPr txBox="1"/>
          <p:nvPr/>
        </p:nvSpPr>
        <p:spPr>
          <a:xfrm>
            <a:off x="1526450" y="3230013"/>
            <a:ext cx="267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Image Classification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(ref)</a:t>
            </a:r>
            <a:endParaRPr sz="1100"/>
          </a:p>
        </p:txBody>
      </p:sp>
      <p:pic>
        <p:nvPicPr>
          <p:cNvPr id="76" name="Google Shape;76;g11a4a757125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6718" y="1913450"/>
            <a:ext cx="2928075" cy="131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11a4a757125_0_10"/>
          <p:cNvPicPr preferRelativeResize="0"/>
          <p:nvPr/>
        </p:nvPicPr>
        <p:blipFill rotWithShape="1">
          <a:blip r:embed="rId6">
            <a:alphaModFix/>
          </a:blip>
          <a:srcRect b="17170" l="0" r="67336" t="0"/>
          <a:stretch/>
        </p:blipFill>
        <p:spPr>
          <a:xfrm>
            <a:off x="7086538" y="1867150"/>
            <a:ext cx="1376025" cy="13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g11a4a757125_0_10"/>
          <p:cNvPicPr preferRelativeResize="0"/>
          <p:nvPr/>
        </p:nvPicPr>
        <p:blipFill rotWithShape="1">
          <a:blip r:embed="rId6">
            <a:alphaModFix/>
          </a:blip>
          <a:srcRect b="0" l="0" r="67336" t="81902"/>
          <a:stretch/>
        </p:blipFill>
        <p:spPr>
          <a:xfrm>
            <a:off x="6834175" y="1274250"/>
            <a:ext cx="1786901" cy="3847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g11a4a757125_0_10"/>
          <p:cNvSpPr/>
          <p:nvPr/>
        </p:nvSpPr>
        <p:spPr>
          <a:xfrm rot="-5400000">
            <a:off x="7608075" y="1685725"/>
            <a:ext cx="239100" cy="18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11a4a757125_0_10"/>
          <p:cNvSpPr txBox="1"/>
          <p:nvPr/>
        </p:nvSpPr>
        <p:spPr>
          <a:xfrm>
            <a:off x="6437313" y="3230013"/>
            <a:ext cx="267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Image Captioning </a:t>
            </a:r>
            <a:r>
              <a:rPr lang="en" sz="1100" u="sng">
                <a:solidFill>
                  <a:schemeClr val="hlink"/>
                </a:solidFill>
                <a:hlinkClick r:id="rId7"/>
              </a:rPr>
              <a:t>(ref)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Data Modeling	</a:t>
            </a:r>
            <a:endParaRPr/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3">
            <a:alphaModFix/>
          </a:blip>
          <a:srcRect b="0" l="33030" r="47964" t="0"/>
          <a:stretch/>
        </p:blipFill>
        <p:spPr>
          <a:xfrm>
            <a:off x="749975" y="1210125"/>
            <a:ext cx="1619350" cy="28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3"/>
          <p:cNvPicPr preferRelativeResize="0"/>
          <p:nvPr/>
        </p:nvPicPr>
        <p:blipFill rotWithShape="1">
          <a:blip r:embed="rId3">
            <a:alphaModFix/>
          </a:blip>
          <a:srcRect b="0" l="52582" r="19376" t="0"/>
          <a:stretch/>
        </p:blipFill>
        <p:spPr>
          <a:xfrm>
            <a:off x="3537375" y="1140625"/>
            <a:ext cx="2389250" cy="28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3"/>
          <p:cNvPicPr preferRelativeResize="0"/>
          <p:nvPr/>
        </p:nvPicPr>
        <p:blipFill rotWithShape="1">
          <a:blip r:embed="rId3">
            <a:alphaModFix/>
          </a:blip>
          <a:srcRect b="0" l="80995" r="0" t="0"/>
          <a:stretch/>
        </p:blipFill>
        <p:spPr>
          <a:xfrm>
            <a:off x="7020026" y="1140625"/>
            <a:ext cx="1619350" cy="28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"/>
          <p:cNvSpPr txBox="1"/>
          <p:nvPr/>
        </p:nvSpPr>
        <p:spPr>
          <a:xfrm>
            <a:off x="212350" y="4105525"/>
            <a:ext cx="26946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FF9900"/>
                </a:solidFill>
              </a:rPr>
              <a:t>Sentiment Analysis (Movie Review)</a:t>
            </a:r>
            <a:endParaRPr i="1" sz="110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The Batman (2022) is everything a superhero movie should be. </a:t>
            </a:r>
            <a:r>
              <a:rPr b="1" lang="en" sz="1100">
                <a:solidFill>
                  <a:srgbClr val="6AA84F"/>
                </a:solidFill>
              </a:rPr>
              <a:t>(Positive)</a:t>
            </a:r>
            <a:endParaRPr b="1" sz="1100">
              <a:solidFill>
                <a:srgbClr val="6AA84F"/>
              </a:solidFill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3090588" y="4125775"/>
            <a:ext cx="33588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FF9900"/>
                </a:solidFill>
              </a:rPr>
              <a:t>Machine Translation</a:t>
            </a:r>
            <a:endParaRPr i="1" sz="110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“How  are  you?” -&gt; “எப்படி  இருக்கிறீர்கள்?"</a:t>
            </a:r>
            <a:endParaRPr sz="1000"/>
          </a:p>
        </p:txBody>
      </p:sp>
      <p:sp>
        <p:nvSpPr>
          <p:cNvPr id="91" name="Google Shape;91;p3"/>
          <p:cNvSpPr txBox="1"/>
          <p:nvPr/>
        </p:nvSpPr>
        <p:spPr>
          <a:xfrm>
            <a:off x="6449400" y="4105525"/>
            <a:ext cx="26946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FF9900"/>
                </a:solidFill>
              </a:rPr>
              <a:t>Object Tracking in videos</a:t>
            </a:r>
            <a:endParaRPr i="1" sz="1100">
              <a:solidFill>
                <a:srgbClr val="FF99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4"/>
              </a:rPr>
              <a:t>Video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Recurrent Neural Networks</a:t>
            </a:r>
            <a:endParaRPr/>
          </a:p>
        </p:txBody>
      </p:sp>
      <p:sp>
        <p:nvSpPr>
          <p:cNvPr id="97" name="Google Shape;97;p6"/>
          <p:cNvSpPr txBox="1"/>
          <p:nvPr>
            <p:ph idx="1" type="body"/>
          </p:nvPr>
        </p:nvSpPr>
        <p:spPr>
          <a:xfrm>
            <a:off x="311700" y="1152475"/>
            <a:ext cx="4260300" cy="3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Looping network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Parameter sharing across timesteps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Derivatives aggregated across all time steps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“Backpropagation through time (BPTT)”</a:t>
            </a:r>
            <a:endParaRPr/>
          </a:p>
        </p:txBody>
      </p:sp>
      <p:pic>
        <p:nvPicPr>
          <p:cNvPr id="98" name="Google Shape;9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6950" y="1341382"/>
            <a:ext cx="1982275" cy="2808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6"/>
          <p:cNvSpPr txBox="1"/>
          <p:nvPr/>
        </p:nvSpPr>
        <p:spPr>
          <a:xfrm>
            <a:off x="5594800" y="4029375"/>
            <a:ext cx="306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(http://colah.github.io/posts/2015-08-Understanding-LSTMs/)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RNN Unrolled</a:t>
            </a:r>
            <a:endParaRPr/>
          </a:p>
        </p:txBody>
      </p:sp>
      <p:pic>
        <p:nvPicPr>
          <p:cNvPr id="105" name="Google Shape;10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272475"/>
            <a:ext cx="8520598" cy="295558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7"/>
          <p:cNvSpPr txBox="1"/>
          <p:nvPr/>
        </p:nvSpPr>
        <p:spPr>
          <a:xfrm>
            <a:off x="5627975" y="4029375"/>
            <a:ext cx="3036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(http://colah.github.io/posts/2015-08-Understanding-LSTMs/)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7"/>
          <p:cNvSpPr/>
          <p:nvPr/>
        </p:nvSpPr>
        <p:spPr>
          <a:xfrm>
            <a:off x="2621550" y="2807350"/>
            <a:ext cx="531000" cy="498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</a:t>
            </a:r>
            <a:r>
              <a:rPr b="1" lang="en" sz="700"/>
              <a:t>-1</a:t>
            </a:r>
            <a:endParaRPr b="1" sz="700"/>
          </a:p>
        </p:txBody>
      </p:sp>
      <p:cxnSp>
        <p:nvCxnSpPr>
          <p:cNvPr id="108" name="Google Shape;108;p7"/>
          <p:cNvCxnSpPr>
            <a:stCxn id="107" idx="7"/>
          </p:cNvCxnSpPr>
          <p:nvPr/>
        </p:nvCxnSpPr>
        <p:spPr>
          <a:xfrm flipH="1" rot="10800000">
            <a:off x="3074787" y="2475580"/>
            <a:ext cx="515700" cy="404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19db552c68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RNN</a:t>
            </a:r>
            <a:endParaRPr/>
          </a:p>
        </p:txBody>
      </p:sp>
      <p:sp>
        <p:nvSpPr>
          <p:cNvPr id="114" name="Google Shape;114;g119db552c68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Short term memory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Exploding gradients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Vanishing gradients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 governing the retention of memory in RNN: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Weights of the recurrent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Bias of the recurrent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Activation </a:t>
            </a:r>
            <a:r>
              <a:rPr lang="en"/>
              <a:t>function</a:t>
            </a:r>
            <a:r>
              <a:rPr lang="en"/>
              <a:t> used in recurrent layers</a:t>
            </a:r>
            <a:endParaRPr/>
          </a:p>
        </p:txBody>
      </p:sp>
      <p:pic>
        <p:nvPicPr>
          <p:cNvPr id="115" name="Google Shape;115;g119db552c6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7150" y="708250"/>
            <a:ext cx="4709075" cy="172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LSTM Cell ( Variation 1)</a:t>
            </a:r>
            <a:endParaRPr/>
          </a:p>
        </p:txBody>
      </p:sp>
      <p:pic>
        <p:nvPicPr>
          <p:cNvPr id="121" name="Google Shape;12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900" y="1169375"/>
            <a:ext cx="5640199" cy="331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8"/>
          <p:cNvSpPr txBox="1"/>
          <p:nvPr/>
        </p:nvSpPr>
        <p:spPr>
          <a:xfrm>
            <a:off x="1748052" y="4751675"/>
            <a:ext cx="4419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(Gers and Schmidhuber 2000: </a:t>
            </a:r>
            <a:r>
              <a:rPr b="0" i="1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Recurrent Nets that Time and Count</a:t>
            </a:r>
            <a:r>
              <a:rPr b="0" i="0" lang="en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LSTM Cell ( Variation 2 )</a:t>
            </a:r>
            <a:endParaRPr/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699" y="1152475"/>
            <a:ext cx="4863200" cy="350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4900" y="1800188"/>
            <a:ext cx="3664301" cy="220976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9"/>
          <p:cNvSpPr txBox="1"/>
          <p:nvPr/>
        </p:nvSpPr>
        <p:spPr>
          <a:xfrm>
            <a:off x="438825" y="1091975"/>
            <a:ext cx="792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components: Cell state, Forget gate, Input gate and output gate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